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304" r:id="rId2"/>
    <p:sldId id="315" r:id="rId3"/>
    <p:sldId id="327" r:id="rId4"/>
    <p:sldId id="316" r:id="rId5"/>
    <p:sldId id="270" r:id="rId6"/>
    <p:sldId id="293"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zisarma" initials="a" lastIdx="1" clrIdx="0">
    <p:extLst>
      <p:ext uri="{19B8F6BF-5375-455C-9EA6-DF929625EA0E}">
        <p15:presenceInfo xmlns:p15="http://schemas.microsoft.com/office/powerpoint/2012/main" userId="azizisar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62567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109220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1641333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26558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137564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6F51D2A-40F0-48DC-BB75-A76D4C061AAA}"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408644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6F51D2A-40F0-48DC-BB75-A76D4C061AAA}"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706228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2638359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1088854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77239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F51D2A-40F0-48DC-BB75-A76D4C061AAA}"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43696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2474788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F51D2A-40F0-48DC-BB75-A76D4C061AAA}" type="datetimeFigureOut">
              <a:rPr lang="en-US" smtClean="0"/>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291105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F51D2A-40F0-48DC-BB75-A76D4C061AAA}"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424865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6F51D2A-40F0-48DC-BB75-A76D4C061AAA}" type="datetimeFigureOut">
              <a:rPr lang="en-US" smtClean="0"/>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577718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253001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51D2A-40F0-48DC-BB75-A76D4C061AAA}"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B4BC1-51FC-4B36-A0FF-5AC922EE13A6}" type="slidenum">
              <a:rPr lang="en-US" smtClean="0"/>
              <a:t>‹#›</a:t>
            </a:fld>
            <a:endParaRPr lang="en-US"/>
          </a:p>
        </p:txBody>
      </p:sp>
    </p:spTree>
    <p:extLst>
      <p:ext uri="{BB962C8B-B14F-4D97-AF65-F5344CB8AC3E}">
        <p14:creationId xmlns:p14="http://schemas.microsoft.com/office/powerpoint/2010/main" val="369949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6F51D2A-40F0-48DC-BB75-A76D4C061AAA}" type="datetimeFigureOut">
              <a:rPr lang="en-US" smtClean="0"/>
              <a:t>6/24/2025</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BAB4BC1-51FC-4B36-A0FF-5AC922EE13A6}" type="slidenum">
              <a:rPr lang="en-US" smtClean="0"/>
              <a:t>‹#›</a:t>
            </a:fld>
            <a:endParaRPr lang="en-US"/>
          </a:p>
        </p:txBody>
      </p:sp>
    </p:spTree>
    <p:extLst>
      <p:ext uri="{BB962C8B-B14F-4D97-AF65-F5344CB8AC3E}">
        <p14:creationId xmlns:p14="http://schemas.microsoft.com/office/powerpoint/2010/main" val="41116704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FD0E-86E1-1270-2447-A3578D2981B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FAE3CC2-1FBF-E08E-1C1E-6722F9BD4A8B}"/>
              </a:ext>
            </a:extLst>
          </p:cNvPr>
          <p:cNvSpPr>
            <a:spLocks noGrp="1"/>
          </p:cNvSpPr>
          <p:nvPr>
            <p:ph type="subTitle" idx="1"/>
          </p:nvPr>
        </p:nvSpPr>
        <p:spPr>
          <a:xfrm>
            <a:off x="1751012" y="1300784"/>
            <a:ext cx="8206720" cy="4655399"/>
          </a:xfrm>
        </p:spPr>
        <p:txBody>
          <a:bodyPr/>
          <a:lstStyle/>
          <a:p>
            <a:endParaRPr lang="en-US" dirty="0"/>
          </a:p>
        </p:txBody>
      </p:sp>
      <p:graphicFrame>
        <p:nvGraphicFramePr>
          <p:cNvPr id="4" name="Object 2">
            <a:extLst>
              <a:ext uri="{FF2B5EF4-FFF2-40B4-BE49-F238E27FC236}">
                <a16:creationId xmlns:a16="http://schemas.microsoft.com/office/drawing/2014/main" id="{CB1D42E8-434E-70B7-D6F1-D275D064D62C}"/>
              </a:ext>
            </a:extLst>
          </p:cNvPr>
          <p:cNvGraphicFramePr>
            <a:graphicFrameLocks noChangeAspect="1"/>
          </p:cNvGraphicFramePr>
          <p:nvPr>
            <p:extLst>
              <p:ext uri="{D42A27DB-BD31-4B8C-83A1-F6EECF244321}">
                <p14:modId xmlns:p14="http://schemas.microsoft.com/office/powerpoint/2010/main" val="3527438800"/>
              </p:ext>
            </p:extLst>
          </p:nvPr>
        </p:nvGraphicFramePr>
        <p:xfrm>
          <a:off x="1524000" y="742408"/>
          <a:ext cx="9144000" cy="5772150"/>
        </p:xfrm>
        <a:graphic>
          <a:graphicData uri="http://schemas.openxmlformats.org/presentationml/2006/ole">
            <mc:AlternateContent xmlns:mc="http://schemas.openxmlformats.org/markup-compatibility/2006">
              <mc:Choice xmlns:v="urn:schemas-microsoft-com:vml" Requires="v">
                <p:oleObj spid="_x0000_s2050" name="Acrobat Document" r:id="rId3" imgW="16039886" imgH="11344250" progId="AcroExch.Document.DC">
                  <p:embed/>
                </p:oleObj>
              </mc:Choice>
              <mc:Fallback>
                <p:oleObj name="Acrobat Document" r:id="rId3" imgW="16039886" imgH="11344250" progId="AcroExch.Document.DC">
                  <p:embed/>
                  <p:pic>
                    <p:nvPicPr>
                      <p:cNvPr id="1026" name="Object 2">
                        <a:extLst>
                          <a:ext uri="{FF2B5EF4-FFF2-40B4-BE49-F238E27FC236}">
                            <a16:creationId xmlns:a16="http://schemas.microsoft.com/office/drawing/2014/main" id="{137D46C0-9586-7882-39DE-66994EEEB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42408"/>
                        <a:ext cx="9144000" cy="57721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84377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0D62-6DB0-355A-9B23-DFAF9BBBAC6B}"/>
              </a:ext>
            </a:extLst>
          </p:cNvPr>
          <p:cNvSpPr>
            <a:spLocks noGrp="1"/>
          </p:cNvSpPr>
          <p:nvPr>
            <p:ph type="ctrTitle"/>
          </p:nvPr>
        </p:nvSpPr>
        <p:spPr>
          <a:xfrm>
            <a:off x="4208673" y="189831"/>
            <a:ext cx="8689976" cy="741661"/>
          </a:xfrm>
        </p:spPr>
        <p:txBody>
          <a:bodyPr>
            <a:normAutofit/>
          </a:bodyPr>
          <a:lstStyle/>
          <a:p>
            <a:r>
              <a:rPr lang="fa-IR" sz="4000" dirty="0"/>
              <a:t>محاسبه نحوه درصد پوشش واكسيناسيون:</a:t>
            </a:r>
            <a:endParaRPr lang="en-US" sz="4000" dirty="0"/>
          </a:p>
        </p:txBody>
      </p:sp>
      <p:sp>
        <p:nvSpPr>
          <p:cNvPr id="3" name="Subtitle 2">
            <a:extLst>
              <a:ext uri="{FF2B5EF4-FFF2-40B4-BE49-F238E27FC236}">
                <a16:creationId xmlns:a16="http://schemas.microsoft.com/office/drawing/2014/main" id="{07F636AB-60E6-A21D-9E3C-46E054BE3028}"/>
              </a:ext>
            </a:extLst>
          </p:cNvPr>
          <p:cNvSpPr>
            <a:spLocks noGrp="1"/>
          </p:cNvSpPr>
          <p:nvPr>
            <p:ph type="subTitle" idx="1"/>
          </p:nvPr>
        </p:nvSpPr>
        <p:spPr>
          <a:xfrm>
            <a:off x="1751011" y="1059679"/>
            <a:ext cx="9948181" cy="5144567"/>
          </a:xfrm>
        </p:spPr>
        <p:txBody>
          <a:bodyPr>
            <a:normAutofit fontScale="92500" lnSpcReduction="20000"/>
          </a:bodyPr>
          <a:lstStyle/>
          <a:p>
            <a:r>
              <a:rPr lang="fa-IR" sz="2400" b="1" i="0" u="none" strike="noStrike" baseline="0" dirty="0">
                <a:solidFill>
                  <a:srgbClr val="002060"/>
                </a:solidFill>
                <a:latin typeface="B Titr,Bold"/>
              </a:rPr>
              <a:t>تعداد كودكان هدف واكسينه شده</a:t>
            </a:r>
          </a:p>
          <a:p>
            <a:r>
              <a:rPr lang="en-US" sz="2400" b="1" i="0" u="none" strike="noStrike" baseline="0" dirty="0">
                <a:solidFill>
                  <a:srgbClr val="002060"/>
                </a:solidFill>
                <a:latin typeface="B Titr,Bold"/>
              </a:rPr>
              <a:t>--------------- × 100</a:t>
            </a:r>
          </a:p>
          <a:p>
            <a:r>
              <a:rPr lang="fa-IR" sz="2400" b="1" i="0" u="none" strike="noStrike" baseline="0" dirty="0">
                <a:solidFill>
                  <a:srgbClr val="002060"/>
                </a:solidFill>
                <a:latin typeface="B Titr,Bold"/>
              </a:rPr>
              <a:t>جمعيت هدف (زیر یکسال)</a:t>
            </a:r>
          </a:p>
          <a:p>
            <a:r>
              <a:rPr lang="fa-IR" dirty="0"/>
              <a:t>دو عامل اساسی برای محاسبه پوششها عبارتند از :</a:t>
            </a:r>
          </a:p>
          <a:p>
            <a:r>
              <a:rPr lang="fa-IR" sz="2400" b="1" i="0" u="none" strike="noStrike" baseline="0" dirty="0">
                <a:solidFill>
                  <a:srgbClr val="994807"/>
                </a:solidFill>
                <a:latin typeface="Calibri,Bold"/>
              </a:rPr>
              <a:t>–1 </a:t>
            </a:r>
            <a:r>
              <a:rPr lang="fa-IR" sz="2400" b="1" i="0" u="none" strike="noStrike" baseline="0" dirty="0">
                <a:solidFill>
                  <a:srgbClr val="994807"/>
                </a:solidFill>
                <a:latin typeface="B Titr,Bold"/>
              </a:rPr>
              <a:t>جمعيت هدف ( كودكان زیر یکسال )</a:t>
            </a:r>
          </a:p>
          <a:p>
            <a:r>
              <a:rPr lang="fa-IR" sz="2400" b="1" i="0" u="none" strike="noStrike" baseline="0" dirty="0">
                <a:solidFill>
                  <a:srgbClr val="994807"/>
                </a:solidFill>
                <a:latin typeface="B Titr,Bold"/>
              </a:rPr>
              <a:t>-2 تعداد كودكان هدف واكسينه شده</a:t>
            </a:r>
          </a:p>
          <a:p>
            <a:r>
              <a:rPr lang="fa-IR" sz="1800" b="0" i="0" u="none" strike="noStrike" baseline="0" dirty="0">
                <a:solidFill>
                  <a:srgbClr val="994807"/>
                </a:solidFill>
                <a:cs typeface="B Titr" panose="00000700000000000000" pitchFamily="2" charset="-78"/>
              </a:rPr>
              <a:t>محاسبه ميزان افت در واكسنهاي چند نوبتي:</a:t>
            </a:r>
          </a:p>
          <a:p>
            <a:r>
              <a:rPr lang="fa-IR" sz="2400" b="0" i="0" u="none" strike="noStrike" baseline="0" dirty="0">
                <a:solidFill>
                  <a:srgbClr val="002060"/>
                </a:solidFill>
                <a:cs typeface="B Titr" panose="00000700000000000000" pitchFamily="2" charset="-78"/>
              </a:rPr>
              <a:t>)تعداد واكسينه شده با دز سوم- تعداد واكسينه شده با دز اول (</a:t>
            </a:r>
          </a:p>
          <a:p>
            <a:r>
              <a:rPr lang="en-US" sz="3200" b="1" i="0" u="none" strike="noStrike" baseline="0" dirty="0">
                <a:solidFill>
                  <a:srgbClr val="002060"/>
                </a:solidFill>
                <a:latin typeface="Arial,Bold"/>
              </a:rPr>
              <a:t>-</a:t>
            </a:r>
            <a:r>
              <a:rPr lang="en-US" sz="3200" b="1" i="0" u="none" strike="noStrike" baseline="0" dirty="0">
                <a:solidFill>
                  <a:srgbClr val="002060"/>
                </a:solidFill>
                <a:latin typeface="Calibri,Bold"/>
              </a:rPr>
              <a:t>------</a:t>
            </a:r>
            <a:r>
              <a:rPr lang="en-US" sz="3200" b="1" i="0" u="none" strike="noStrike" baseline="0" dirty="0">
                <a:solidFill>
                  <a:srgbClr val="002060"/>
                </a:solidFill>
                <a:latin typeface="Arial,Bold"/>
              </a:rPr>
              <a:t>---------------------------------------- </a:t>
            </a:r>
            <a:r>
              <a:rPr lang="en-US" sz="3200" b="1" i="0" u="none" strike="noStrike" baseline="0" dirty="0">
                <a:solidFill>
                  <a:srgbClr val="002060"/>
                </a:solidFill>
                <a:latin typeface="Calibri,Bold"/>
              </a:rPr>
              <a:t>×</a:t>
            </a:r>
            <a:r>
              <a:rPr lang="en-US" sz="3200" b="1" i="0" u="none" strike="noStrike" baseline="0" dirty="0">
                <a:solidFill>
                  <a:srgbClr val="002060"/>
                </a:solidFill>
                <a:latin typeface="Arial,Bold"/>
              </a:rPr>
              <a:t>100</a:t>
            </a:r>
          </a:p>
          <a:p>
            <a:r>
              <a:rPr lang="fa-IR" sz="2800" b="1" i="0" u="none" strike="noStrike" baseline="0" dirty="0">
                <a:solidFill>
                  <a:srgbClr val="002060"/>
                </a:solidFill>
                <a:latin typeface="B Titr,Bold"/>
              </a:rPr>
              <a:t>تعداد واكسينه شده با دز اول</a:t>
            </a:r>
          </a:p>
          <a:p>
            <a:r>
              <a:rPr lang="fa-IR" sz="2400" b="1" i="0" u="none" strike="noStrike" baseline="0" dirty="0">
                <a:solidFill>
                  <a:srgbClr val="FF3300"/>
                </a:solidFill>
                <a:latin typeface="B Titr,Bold"/>
              </a:rPr>
              <a:t>توجه: برای افت های بيش از </a:t>
            </a:r>
            <a:r>
              <a:rPr lang="fa-IR" sz="2400" b="1" i="0" u="none" strike="noStrike" baseline="0" dirty="0">
                <a:solidFill>
                  <a:srgbClr val="0000FF"/>
                </a:solidFill>
                <a:latin typeface="B Titr,Bold"/>
              </a:rPr>
              <a:t>5 </a:t>
            </a:r>
            <a:r>
              <a:rPr lang="fa-IR" sz="2400" b="1" i="0" u="none" strike="noStrike" baseline="0" dirty="0">
                <a:solidFill>
                  <a:srgbClr val="FF3300"/>
                </a:solidFill>
                <a:latin typeface="B Titr,Bold"/>
              </a:rPr>
              <a:t>درصد بایستی دلایل افت بررسی گردد.</a:t>
            </a:r>
            <a:endParaRPr lang="fa-IR" sz="2400" b="1" i="0" u="none" strike="noStrike" baseline="0" dirty="0">
              <a:solidFill>
                <a:srgbClr val="994807"/>
              </a:solidFill>
              <a:latin typeface="B Titr,Bold"/>
            </a:endParaRPr>
          </a:p>
          <a:p>
            <a:pPr algn="l"/>
            <a:endParaRPr lang="fa-IR" sz="2400" b="1" i="0" u="none" strike="noStrike" baseline="0" dirty="0">
              <a:solidFill>
                <a:srgbClr val="994807"/>
              </a:solidFill>
              <a:latin typeface="B Titr,Bold"/>
            </a:endParaRPr>
          </a:p>
          <a:p>
            <a:pPr algn="l"/>
            <a:endParaRPr lang="en-US" dirty="0"/>
          </a:p>
        </p:txBody>
      </p:sp>
    </p:spTree>
    <p:extLst>
      <p:ext uri="{BB962C8B-B14F-4D97-AF65-F5344CB8AC3E}">
        <p14:creationId xmlns:p14="http://schemas.microsoft.com/office/powerpoint/2010/main" val="171176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8612-739A-FB46-AF0A-7CAE9F0105CB}"/>
              </a:ext>
            </a:extLst>
          </p:cNvPr>
          <p:cNvSpPr>
            <a:spLocks noGrp="1"/>
          </p:cNvSpPr>
          <p:nvPr>
            <p:ph type="ctrTitle"/>
          </p:nvPr>
        </p:nvSpPr>
        <p:spPr>
          <a:xfrm>
            <a:off x="4349312" y="-83399"/>
            <a:ext cx="8689976" cy="779685"/>
          </a:xfrm>
        </p:spPr>
        <p:txBody>
          <a:bodyPr>
            <a:normAutofit/>
          </a:bodyPr>
          <a:lstStyle/>
          <a:p>
            <a:r>
              <a:rPr kumimoji="0" lang="fa-IR" sz="3600" b="0" i="0" u="none" strike="noStrike" kern="1200" cap="none" spc="0" normalizeH="0" baseline="0" noProof="0" dirty="0">
                <a:ln>
                  <a:noFill/>
                </a:ln>
                <a:solidFill>
                  <a:srgbClr val="3333FF"/>
                </a:solidFill>
                <a:effectLst/>
                <a:uLnTx/>
                <a:uFillTx/>
                <a:latin typeface="Georgia"/>
                <a:ea typeface="+mj-ea"/>
                <a:cs typeface="B Koodak" pitchFamily="2" charset="-78"/>
              </a:rPr>
              <a:t>افت واکسنها  ( واکسینه نشده ها ) </a:t>
            </a:r>
            <a:endParaRPr lang="en-US" sz="4400" dirty="0"/>
          </a:p>
        </p:txBody>
      </p:sp>
      <p:sp>
        <p:nvSpPr>
          <p:cNvPr id="3" name="Subtitle 2">
            <a:extLst>
              <a:ext uri="{FF2B5EF4-FFF2-40B4-BE49-F238E27FC236}">
                <a16:creationId xmlns:a16="http://schemas.microsoft.com/office/drawing/2014/main" id="{2B1BDF99-C535-111F-5491-241FFF8B5050}"/>
              </a:ext>
            </a:extLst>
          </p:cNvPr>
          <p:cNvSpPr>
            <a:spLocks noGrp="1"/>
          </p:cNvSpPr>
          <p:nvPr>
            <p:ph type="subTitle" idx="1"/>
          </p:nvPr>
        </p:nvSpPr>
        <p:spPr>
          <a:xfrm>
            <a:off x="578840" y="696286"/>
            <a:ext cx="11316748" cy="5968276"/>
          </a:xfrm>
        </p:spPr>
        <p:txBody>
          <a:bodyPr>
            <a:normAutofit/>
          </a:bodyPr>
          <a:lstStyle/>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زنان و کودکانی هستند که برای نوبتهای بعدی واکسن مراجعه ننموده اند ، بنابر این از شاخصهای مهم دربرنامه واکسیناسیون می باشدو هر جا که افت واکسن وجود دارد ، کارمند بهداشتی باید در اسرع وقت نسبت به بررسی علل افت دربرنامه واکسیناسیون بپردازد .</a:t>
            </a: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000" b="0" i="0" u="none" strike="noStrike" kern="1200" cap="none" spc="0" normalizeH="0" baseline="0" noProof="0" dirty="0">
                <a:ln>
                  <a:noFill/>
                </a:ln>
                <a:solidFill>
                  <a:prstClr val="black"/>
                </a:solidFill>
                <a:effectLst/>
                <a:uLnTx/>
                <a:uFillTx/>
                <a:latin typeface="Georgia"/>
                <a:ea typeface="+mn-ea"/>
                <a:cs typeface="B Koodak" pitchFamily="2" charset="-78"/>
              </a:rPr>
              <a:t>   معمولا در صد افت را در مورد واکسنهای ثلاث ،توام ،فلج اطفال، سرخک و هپاتیت محاسبه می کنند که برای نمونه فرمول محاسبه آن به شرح زیر می باشد . در واقع اگر درصد افت تا 5% باشد قابل تحمل است .</a:t>
            </a:r>
          </a:p>
          <a:p>
            <a:pPr marL="274320" marR="0" lvl="0" indent="-274320" algn="ctr"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400" b="0" i="0" u="none" strike="noStrike" kern="1200" cap="none" spc="0" normalizeH="0" baseline="0" noProof="0" dirty="0">
                <a:ln>
                  <a:noFill/>
                </a:ln>
                <a:solidFill>
                  <a:prstClr val="black"/>
                </a:solidFill>
                <a:effectLst/>
                <a:uLnTx/>
                <a:uFillTx/>
                <a:latin typeface="Georgia"/>
                <a:ea typeface="+mn-ea"/>
                <a:cs typeface="B Koodak" pitchFamily="2" charset="-78"/>
              </a:rPr>
              <a:t>100   ×   </a:t>
            </a:r>
            <a:r>
              <a:rPr kumimoji="0" lang="fa-IR" sz="2400" b="0" i="0" u="sng" strike="noStrike" kern="1200" cap="none" spc="0" normalizeH="0" baseline="0" noProof="0" dirty="0">
                <a:ln>
                  <a:noFill/>
                </a:ln>
                <a:solidFill>
                  <a:prstClr val="black"/>
                </a:solidFill>
                <a:effectLst/>
                <a:uLnTx/>
                <a:uFillTx/>
                <a:latin typeface="Georgia"/>
                <a:ea typeface="+mn-ea"/>
                <a:cs typeface="B Koodak" pitchFamily="2" charset="-78"/>
              </a:rPr>
              <a:t>ثلاث 3 – ثلاث 1 </a:t>
            </a:r>
            <a:r>
              <a:rPr kumimoji="0" lang="fa-IR" sz="2400" b="0" i="0" u="none" strike="noStrike" kern="1200" cap="none" spc="0" normalizeH="0" baseline="0" noProof="0" dirty="0">
                <a:ln>
                  <a:noFill/>
                </a:ln>
                <a:solidFill>
                  <a:prstClr val="black"/>
                </a:solidFill>
                <a:effectLst/>
                <a:uLnTx/>
                <a:uFillTx/>
                <a:latin typeface="Georgia"/>
                <a:ea typeface="+mn-ea"/>
                <a:cs typeface="B Koodak" pitchFamily="2" charset="-78"/>
              </a:rPr>
              <a:t>  = افت واکسن ثلاث 3 به 1 </a:t>
            </a:r>
          </a:p>
          <a:p>
            <a:pPr marL="274320" marR="0" lvl="0" indent="-27432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B Koodak" pitchFamily="2" charset="-78"/>
              </a:rPr>
              <a:t>  </a:t>
            </a:r>
            <a:r>
              <a:rPr kumimoji="0" lang="fa-IR" sz="2400" b="0" i="0" u="none" strike="noStrike" kern="1200" cap="none" spc="0" normalizeH="0" baseline="0" noProof="0" dirty="0">
                <a:ln>
                  <a:noFill/>
                </a:ln>
                <a:solidFill>
                  <a:prstClr val="black"/>
                </a:solidFill>
                <a:effectLst/>
                <a:uLnTx/>
                <a:uFillTx/>
                <a:latin typeface="Georgia"/>
                <a:ea typeface="+mn-ea"/>
                <a:cs typeface="B Koodak" pitchFamily="2" charset="-78"/>
              </a:rPr>
              <a:t>                                                              ثلاث </a:t>
            </a:r>
            <a:r>
              <a:rPr kumimoji="0" lang="fa-IR" sz="2800" b="0" i="0" u="none" strike="noStrike" kern="1200" cap="none" spc="0" normalizeH="0" baseline="0" noProof="0" dirty="0">
                <a:ln>
                  <a:noFill/>
                </a:ln>
                <a:solidFill>
                  <a:prstClr val="black"/>
                </a:solidFill>
                <a:effectLst/>
                <a:uLnTx/>
                <a:uFillTx/>
                <a:latin typeface="Georgia"/>
                <a:ea typeface="+mn-ea"/>
                <a:cs typeface="B Koodak" pitchFamily="2" charset="-78"/>
              </a:rPr>
              <a:t>1</a:t>
            </a:r>
            <a:endParaRPr kumimoji="0" lang="en-US" sz="2800" b="0" i="0" u="none" strike="noStrike" kern="1200" cap="none" spc="0" normalizeH="0" baseline="0" noProof="0" dirty="0">
              <a:ln>
                <a:noFill/>
              </a:ln>
              <a:solidFill>
                <a:prstClr val="black"/>
              </a:solidFill>
              <a:effectLst/>
              <a:uLnTx/>
              <a:uFillTx/>
              <a:latin typeface="Georgia"/>
              <a:ea typeface="+mn-ea"/>
              <a:cs typeface="B Koodak" pitchFamily="2" charset="-78"/>
            </a:endParaRPr>
          </a:p>
          <a:p>
            <a:pPr algn="r"/>
            <a:r>
              <a:rPr kumimoji="0" lang="fa-IR" sz="2400" b="0" i="0" u="none" strike="noStrike" kern="1200" cap="none" spc="0" normalizeH="0" baseline="0" noProof="0" dirty="0">
                <a:ln>
                  <a:noFill/>
                </a:ln>
                <a:solidFill>
                  <a:srgbClr val="3333FF"/>
                </a:solidFill>
                <a:effectLst/>
                <a:uLnTx/>
                <a:uFillTx/>
                <a:latin typeface="Georgia"/>
                <a:ea typeface="+mj-ea"/>
                <a:cs typeface="B Koodak" pitchFamily="2" charset="-78"/>
              </a:rPr>
              <a:t>عواملی که سبب کاهش در صد پوشش ایمنسازی به کمتر از 100% می گردد:</a:t>
            </a:r>
          </a:p>
          <a:p>
            <a:pPr marL="514350" marR="0" lvl="0" indent="-51435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400" b="0" i="0" u="none" strike="noStrike" kern="1200" cap="none" spc="0" normalizeH="0" baseline="0" noProof="0" dirty="0">
                <a:ln>
                  <a:noFill/>
                </a:ln>
                <a:solidFill>
                  <a:prstClr val="black"/>
                </a:solidFill>
                <a:effectLst/>
                <a:uLnTx/>
                <a:uFillTx/>
                <a:latin typeface="Georgia"/>
                <a:ea typeface="+mn-ea"/>
                <a:cs typeface="B Koodak" pitchFamily="2" charset="-78"/>
              </a:rPr>
              <a:t>1. زیاد شماری در استخراج آمار به هنگام سرشماری</a:t>
            </a:r>
          </a:p>
          <a:p>
            <a:pPr marL="514350" marR="0" lvl="0" indent="-51435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400" b="0" i="0" u="none" strike="noStrike" kern="1200" cap="none" spc="0" normalizeH="0" baseline="0" noProof="0" dirty="0">
                <a:ln>
                  <a:noFill/>
                </a:ln>
                <a:solidFill>
                  <a:prstClr val="black"/>
                </a:solidFill>
                <a:effectLst/>
                <a:uLnTx/>
                <a:uFillTx/>
                <a:latin typeface="Georgia"/>
                <a:ea typeface="+mn-ea"/>
                <a:cs typeface="B Koodak" pitchFamily="2" charset="-78"/>
              </a:rPr>
              <a:t>2.کم شماری به هنگام استخراج آماربه واکسیناسیون انجام شده </a:t>
            </a:r>
          </a:p>
          <a:p>
            <a:pPr marL="514350" marR="0" lvl="0" indent="-51435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400" b="0" i="0" u="none" strike="noStrike" kern="1200" cap="none" spc="0" normalizeH="0" baseline="0" noProof="0" dirty="0">
                <a:ln>
                  <a:noFill/>
                </a:ln>
                <a:solidFill>
                  <a:prstClr val="black"/>
                </a:solidFill>
                <a:effectLst/>
                <a:uLnTx/>
                <a:uFillTx/>
                <a:latin typeface="Georgia"/>
                <a:ea typeface="+mn-ea"/>
                <a:cs typeface="B Koodak" pitchFamily="2" charset="-78"/>
              </a:rPr>
              <a:t>3. کاهش موالید در سال جدید نسبت به سال قبل </a:t>
            </a:r>
          </a:p>
          <a:p>
            <a:pPr marL="514350" marR="0" lvl="0" indent="-51435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400" b="0" i="0" u="none" strike="noStrike" kern="1200" cap="none" spc="0" normalizeH="0" baseline="0" noProof="0" dirty="0">
                <a:ln>
                  <a:noFill/>
                </a:ln>
                <a:solidFill>
                  <a:prstClr val="black"/>
                </a:solidFill>
                <a:effectLst/>
                <a:uLnTx/>
                <a:uFillTx/>
                <a:latin typeface="Georgia"/>
                <a:ea typeface="+mn-ea"/>
                <a:cs typeface="B Koodak" pitchFamily="2" charset="-78"/>
              </a:rPr>
              <a:t>4. کاهش مهاجرت به داخل یا افزایش مهاجرت به  خارج در سال جدید نسبت به سال قبل </a:t>
            </a:r>
          </a:p>
          <a:p>
            <a:pPr marL="514350" marR="0" lvl="0" indent="-514350" algn="just" defTabSz="914400" rtl="1" eaLnBrk="1" fontAlgn="auto" latinLnBrk="0" hangingPunct="1">
              <a:lnSpc>
                <a:spcPct val="100000"/>
              </a:lnSpc>
              <a:spcBef>
                <a:spcPct val="20000"/>
              </a:spcBef>
              <a:spcAft>
                <a:spcPts val="0"/>
              </a:spcAft>
              <a:buClr>
                <a:srgbClr val="D16349"/>
              </a:buClr>
              <a:buSzPct val="85000"/>
              <a:buFont typeface="Wingdings 2"/>
              <a:buNone/>
              <a:tabLst/>
              <a:defRPr/>
            </a:pPr>
            <a:r>
              <a:rPr kumimoji="0" lang="fa-IR" sz="2400" b="0" i="0" u="none" strike="noStrike" kern="1200" cap="none" spc="0" normalizeH="0" baseline="0" noProof="0" dirty="0">
                <a:ln>
                  <a:noFill/>
                </a:ln>
                <a:solidFill>
                  <a:prstClr val="black"/>
                </a:solidFill>
                <a:effectLst/>
                <a:uLnTx/>
                <a:uFillTx/>
                <a:latin typeface="Georgia"/>
                <a:ea typeface="+mn-ea"/>
                <a:cs typeface="B Koodak" pitchFamily="2" charset="-78"/>
              </a:rPr>
              <a:t>5. افزایش مرگ و میر در سال جدید نسبت به سال قبل</a:t>
            </a:r>
          </a:p>
          <a:p>
            <a:pPr algn="r"/>
            <a:endParaRPr lang="en-US" dirty="0"/>
          </a:p>
        </p:txBody>
      </p:sp>
    </p:spTree>
    <p:extLst>
      <p:ext uri="{BB962C8B-B14F-4D97-AF65-F5344CB8AC3E}">
        <p14:creationId xmlns:p14="http://schemas.microsoft.com/office/powerpoint/2010/main" val="2853389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2FC0-5C48-3668-94F2-C7DFD82FAD99}"/>
              </a:ext>
            </a:extLst>
          </p:cNvPr>
          <p:cNvSpPr>
            <a:spLocks noGrp="1"/>
          </p:cNvSpPr>
          <p:nvPr>
            <p:ph type="ctrTitle"/>
          </p:nvPr>
        </p:nvSpPr>
        <p:spPr>
          <a:xfrm>
            <a:off x="5486935" y="-62672"/>
            <a:ext cx="8689976" cy="720962"/>
          </a:xfrm>
        </p:spPr>
        <p:txBody>
          <a:bodyPr>
            <a:normAutofit/>
          </a:bodyPr>
          <a:lstStyle/>
          <a:p>
            <a:r>
              <a:rPr lang="fa-IR" sz="3600" dirty="0">
                <a:solidFill>
                  <a:srgbClr val="FF0000"/>
                </a:solidFill>
              </a:rPr>
              <a:t>پایش ایمنسازی :</a:t>
            </a:r>
            <a:endParaRPr lang="en-US" sz="3600" dirty="0">
              <a:solidFill>
                <a:srgbClr val="FF0000"/>
              </a:solidFill>
            </a:endParaRPr>
          </a:p>
        </p:txBody>
      </p:sp>
      <p:sp>
        <p:nvSpPr>
          <p:cNvPr id="3" name="Subtitle 2">
            <a:extLst>
              <a:ext uri="{FF2B5EF4-FFF2-40B4-BE49-F238E27FC236}">
                <a16:creationId xmlns:a16="http://schemas.microsoft.com/office/drawing/2014/main" id="{E2F116E0-5007-4889-786A-9D765E271FD1}"/>
              </a:ext>
            </a:extLst>
          </p:cNvPr>
          <p:cNvSpPr>
            <a:spLocks noGrp="1"/>
          </p:cNvSpPr>
          <p:nvPr>
            <p:ph type="subTitle" idx="1"/>
          </p:nvPr>
        </p:nvSpPr>
        <p:spPr>
          <a:xfrm>
            <a:off x="1751011" y="813733"/>
            <a:ext cx="10102005" cy="5746458"/>
          </a:xfrm>
        </p:spPr>
        <p:txBody>
          <a:bodyPr>
            <a:normAutofit lnSpcReduction="10000"/>
          </a:bodyPr>
          <a:lstStyle/>
          <a:p>
            <a:pPr algn="r"/>
            <a:r>
              <a:rPr lang="fa-IR" dirty="0"/>
              <a:t>به روند منظم اندازه گيری سطح دستيابی به هدف پوشش ایمنسازی اطلاق می شود كه خود تحت تاثير دو عامل كامل بودن و بهنگام بودن داده های ایمنسازی است.</a:t>
            </a:r>
          </a:p>
          <a:p>
            <a:pPr algn="r"/>
            <a:r>
              <a:rPr lang="fa-IR" dirty="0"/>
              <a:t>اصولاٌ پوشش واكسيناسيون به طور معمول نبایستی از 100 در صد بالاتر باشد.</a:t>
            </a:r>
          </a:p>
          <a:p>
            <a:pPr algn="r"/>
            <a:r>
              <a:rPr lang="fa-IR" dirty="0"/>
              <a:t>گاهي این پوشش بدلایل خاصي ممکن است در خصوص برخي از پوشش واكسنها بيش از حد بالاتر یا پائين تر از 100 در صد خود را نشان دهد كه بایستي آن را در قالب فعاليت انجام شده تلقي كرد.</a:t>
            </a:r>
          </a:p>
          <a:p>
            <a:pPr algn="r"/>
            <a:r>
              <a:rPr lang="fa-IR" dirty="0"/>
              <a:t>نکات مهم در خصوص پایش پوشش ایمنسازی:</a:t>
            </a:r>
          </a:p>
          <a:p>
            <a:pPr algn="r"/>
            <a:r>
              <a:rPr lang="fa-IR" dirty="0"/>
              <a:t>ارسال بموقع گزارشات ماهانه ایمنسازی </a:t>
            </a:r>
          </a:p>
          <a:p>
            <a:pPr algn="r"/>
            <a:r>
              <a:rPr lang="fa-IR" dirty="0"/>
              <a:t>ارسال به هنگام پایش های سه ماهه ،شش ماهه،نه ماهه و سالانه ایمنسازی </a:t>
            </a:r>
          </a:p>
          <a:p>
            <a:pPr algn="r"/>
            <a:r>
              <a:rPr lang="fa-IR" dirty="0"/>
              <a:t>ارزیابی كيفيت داده های ایمنسازی در سطوح مختلف </a:t>
            </a:r>
          </a:p>
          <a:p>
            <a:pPr algn="r"/>
            <a:r>
              <a:rPr lang="fa-IR" dirty="0"/>
              <a:t>توجه به جمعيت های حاشيه نشين و مهاجرین </a:t>
            </a:r>
          </a:p>
          <a:p>
            <a:pPr algn="r"/>
            <a:r>
              <a:rPr lang="fa-IR" dirty="0"/>
              <a:t>توجه به نقاط دور از دسترس)خدمات سياری( </a:t>
            </a:r>
          </a:p>
          <a:p>
            <a:pPr algn="r"/>
            <a:r>
              <a:rPr lang="fa-IR" dirty="0"/>
              <a:t>توجه به جمعيت زیر یکسال )مواليد سال قبل(</a:t>
            </a:r>
            <a:endParaRPr lang="en-US" dirty="0"/>
          </a:p>
        </p:txBody>
      </p:sp>
    </p:spTree>
    <p:extLst>
      <p:ext uri="{BB962C8B-B14F-4D97-AF65-F5344CB8AC3E}">
        <p14:creationId xmlns:p14="http://schemas.microsoft.com/office/powerpoint/2010/main" val="3574817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28D7-BA67-F57F-5195-D321E94238AE}"/>
              </a:ext>
            </a:extLst>
          </p:cNvPr>
          <p:cNvSpPr>
            <a:spLocks noGrp="1"/>
          </p:cNvSpPr>
          <p:nvPr>
            <p:ph type="ctrTitle"/>
          </p:nvPr>
        </p:nvSpPr>
        <p:spPr>
          <a:xfrm>
            <a:off x="1566454" y="344441"/>
            <a:ext cx="10625546" cy="754518"/>
          </a:xfrm>
        </p:spPr>
        <p:txBody>
          <a:bodyPr>
            <a:normAutofit/>
          </a:bodyPr>
          <a:lstStyle/>
          <a:p>
            <a:r>
              <a:rPr lang="fa-IR" sz="3200" b="1" dirty="0">
                <a:solidFill>
                  <a:schemeClr val="accent3"/>
                </a:solidFill>
                <a:cs typeface="B Koodak" pitchFamily="2" charset="-78"/>
              </a:rPr>
              <a:t>عواملی که سبب کاهش در صد پوشش ایمنسازی به کمتر از 100% می گردد:</a:t>
            </a:r>
            <a:endParaRPr lang="en-US" sz="3200" b="1" dirty="0">
              <a:solidFill>
                <a:schemeClr val="accent3"/>
              </a:solidFill>
            </a:endParaRPr>
          </a:p>
        </p:txBody>
      </p:sp>
      <p:sp>
        <p:nvSpPr>
          <p:cNvPr id="3" name="Subtitle 2">
            <a:extLst>
              <a:ext uri="{FF2B5EF4-FFF2-40B4-BE49-F238E27FC236}">
                <a16:creationId xmlns:a16="http://schemas.microsoft.com/office/drawing/2014/main" id="{0F978158-1465-C92F-C5D7-6D2FF062869D}"/>
              </a:ext>
            </a:extLst>
          </p:cNvPr>
          <p:cNvSpPr>
            <a:spLocks noGrp="1"/>
          </p:cNvSpPr>
          <p:nvPr>
            <p:ph type="subTitle" idx="1"/>
          </p:nvPr>
        </p:nvSpPr>
        <p:spPr>
          <a:xfrm>
            <a:off x="1971413" y="1394670"/>
            <a:ext cx="9291696" cy="4561514"/>
          </a:xfrm>
        </p:spPr>
        <p:txBody>
          <a:bodyPr/>
          <a:lstStyle/>
          <a:p>
            <a:pPr marL="514350" indent="-514350" algn="r">
              <a:buNone/>
            </a:pPr>
            <a:r>
              <a:rPr lang="fa-IR" sz="2400" b="1" dirty="0">
                <a:solidFill>
                  <a:schemeClr val="tx1"/>
                </a:solidFill>
                <a:cs typeface="B Koodak" pitchFamily="2" charset="-78"/>
              </a:rPr>
              <a:t>1. زیاد شماری در استخراج آمار به هنگام سرشماری</a:t>
            </a:r>
          </a:p>
          <a:p>
            <a:pPr marL="514350" indent="-514350" algn="r">
              <a:buNone/>
            </a:pPr>
            <a:r>
              <a:rPr lang="fa-IR" sz="2400" b="1" dirty="0">
                <a:solidFill>
                  <a:schemeClr val="tx1"/>
                </a:solidFill>
                <a:cs typeface="B Koodak" pitchFamily="2" charset="-78"/>
              </a:rPr>
              <a:t>2.کم شماری به هنگام استخراج آماربه واکسیناسیون انجام شده </a:t>
            </a:r>
          </a:p>
          <a:p>
            <a:pPr marL="514350" indent="-514350" algn="r">
              <a:buNone/>
            </a:pPr>
            <a:r>
              <a:rPr lang="fa-IR" sz="2400" b="1" dirty="0">
                <a:solidFill>
                  <a:schemeClr val="tx1"/>
                </a:solidFill>
                <a:cs typeface="B Koodak" pitchFamily="2" charset="-78"/>
              </a:rPr>
              <a:t>3. کاهش موالید در سال جدید نسبت به سال قبل </a:t>
            </a:r>
          </a:p>
          <a:p>
            <a:pPr marL="514350" indent="-514350" algn="r">
              <a:buNone/>
            </a:pPr>
            <a:r>
              <a:rPr lang="fa-IR" sz="2400" b="1" dirty="0">
                <a:solidFill>
                  <a:schemeClr val="tx1"/>
                </a:solidFill>
                <a:cs typeface="B Koodak" pitchFamily="2" charset="-78"/>
              </a:rPr>
              <a:t>4. کاهش مهاجرت به داخل یا افزایش مهاجرت به  خارج در سال جدید نسبت به سال قبل </a:t>
            </a:r>
          </a:p>
          <a:p>
            <a:pPr marL="514350" indent="-514350" algn="r">
              <a:buNone/>
            </a:pPr>
            <a:r>
              <a:rPr lang="fa-IR" sz="2400" b="1" dirty="0">
                <a:solidFill>
                  <a:schemeClr val="tx1"/>
                </a:solidFill>
                <a:cs typeface="B Koodak" pitchFamily="2" charset="-78"/>
              </a:rPr>
              <a:t>5. افزایش مرگ و میر در سال جدید نسبت به سال قبل</a:t>
            </a:r>
          </a:p>
          <a:p>
            <a:endParaRPr lang="en-US" dirty="0"/>
          </a:p>
        </p:txBody>
      </p:sp>
    </p:spTree>
    <p:extLst>
      <p:ext uri="{BB962C8B-B14F-4D97-AF65-F5344CB8AC3E}">
        <p14:creationId xmlns:p14="http://schemas.microsoft.com/office/powerpoint/2010/main" val="3845883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3C84-481E-7A33-F819-1CEFFBA26283}"/>
              </a:ext>
            </a:extLst>
          </p:cNvPr>
          <p:cNvSpPr>
            <a:spLocks noGrp="1"/>
          </p:cNvSpPr>
          <p:nvPr>
            <p:ph type="ctrTitle"/>
          </p:nvPr>
        </p:nvSpPr>
        <p:spPr>
          <a:xfrm>
            <a:off x="1751012" y="1300785"/>
            <a:ext cx="8689976" cy="5557215"/>
          </a:xfrm>
        </p:spPr>
        <p:txBody>
          <a:bodyPr/>
          <a:lstStyle/>
          <a:p>
            <a:r>
              <a:rPr lang="fa-IR" sz="4800" b="1" dirty="0">
                <a:solidFill>
                  <a:schemeClr val="accent4">
                    <a:lumMod val="85000"/>
                    <a:lumOff val="15000"/>
                  </a:schemeClr>
                </a:solidFill>
                <a:latin typeface="Times New Roman" pitchFamily="18" charset="0"/>
                <a:cs typeface="Times New Roman" pitchFamily="18" charset="0"/>
              </a:rPr>
              <a:t>با تشكر از توجه شما</a:t>
            </a:r>
            <a:br>
              <a:rPr lang="en-US" sz="4800" dirty="0">
                <a:solidFill>
                  <a:schemeClr val="accent4">
                    <a:lumMod val="85000"/>
                    <a:lumOff val="15000"/>
                  </a:schemeClr>
                </a:solidFill>
                <a:latin typeface="Arial" charset="0"/>
                <a:cs typeface="Arial" charset="0"/>
              </a:rPr>
            </a:br>
            <a:endParaRPr lang="en-US" dirty="0"/>
          </a:p>
        </p:txBody>
      </p:sp>
      <p:sp>
        <p:nvSpPr>
          <p:cNvPr id="3" name="Subtitle 2">
            <a:extLst>
              <a:ext uri="{FF2B5EF4-FFF2-40B4-BE49-F238E27FC236}">
                <a16:creationId xmlns:a16="http://schemas.microsoft.com/office/drawing/2014/main" id="{9346EED1-E684-1A49-B6BE-AF6846D53289}"/>
              </a:ext>
            </a:extLst>
          </p:cNvPr>
          <p:cNvSpPr>
            <a:spLocks noGrp="1"/>
          </p:cNvSpPr>
          <p:nvPr>
            <p:ph type="subTitle" idx="1"/>
          </p:nvPr>
        </p:nvSpPr>
        <p:spPr>
          <a:xfrm>
            <a:off x="2111738" y="494950"/>
            <a:ext cx="8689976" cy="5687735"/>
          </a:xfrm>
        </p:spPr>
        <p:txBody>
          <a:bodyPr/>
          <a:lstStyle/>
          <a:p>
            <a:r>
              <a:rPr lang="fa-IR" sz="2400" b="1" kern="10" dirty="0">
                <a:ln w="9525">
                  <a:round/>
                  <a:headEnd/>
                  <a:tailEnd/>
                </a:ln>
                <a:solidFill>
                  <a:schemeClr val="accent3"/>
                </a:solidFill>
                <a:latin typeface="Arial"/>
                <a:cs typeface="Arial"/>
              </a:rPr>
              <a:t>كودكان  امروز </a:t>
            </a:r>
            <a:endParaRPr lang="en-US" sz="2400" b="1" kern="10" dirty="0">
              <a:ln w="9525">
                <a:round/>
                <a:headEnd/>
                <a:tailEnd/>
              </a:ln>
              <a:solidFill>
                <a:schemeClr val="accent3"/>
              </a:solidFill>
              <a:latin typeface="Arial"/>
              <a:cs typeface="Arial"/>
            </a:endParaRPr>
          </a:p>
          <a:p>
            <a:r>
              <a:rPr lang="fa-IR" sz="2400" b="1" kern="10" dirty="0">
                <a:ln w="9525">
                  <a:round/>
                  <a:headEnd/>
                  <a:tailEnd/>
                </a:ln>
                <a:solidFill>
                  <a:schemeClr val="accent3"/>
                </a:solidFill>
                <a:latin typeface="Arial"/>
                <a:cs typeface="Arial"/>
              </a:rPr>
              <a:t>سرمايه هاي فردايند</a:t>
            </a:r>
            <a:endParaRPr lang="en-US" sz="2400" b="1" kern="10" dirty="0">
              <a:ln w="9525">
                <a:round/>
                <a:headEnd/>
                <a:tailEnd/>
              </a:ln>
              <a:solidFill>
                <a:schemeClr val="accent3"/>
              </a:solidFill>
              <a:latin typeface="Arial"/>
              <a:cs typeface="Arial"/>
            </a:endParaRPr>
          </a:p>
          <a:p>
            <a:r>
              <a:rPr lang="fa-IR" sz="2400" b="1" kern="10" dirty="0">
                <a:ln w="9525">
                  <a:round/>
                  <a:headEnd/>
                  <a:tailEnd/>
                </a:ln>
                <a:solidFill>
                  <a:srgbClr val="C00000"/>
                </a:solidFill>
                <a:latin typeface="Arial"/>
                <a:cs typeface="Arial"/>
              </a:rPr>
              <a:t>بياييم با تامين سلامت اين سرمايه ها </a:t>
            </a:r>
            <a:r>
              <a:rPr lang="fa-IR" sz="2400" b="1" kern="10" dirty="0">
                <a:ln w="9525">
                  <a:round/>
                  <a:headEnd/>
                  <a:tailEnd/>
                </a:ln>
                <a:solidFill>
                  <a:srgbClr val="92D050"/>
                </a:solidFill>
                <a:latin typeface="Arial"/>
                <a:cs typeface="Arial"/>
              </a:rPr>
              <a:t>فردايي سبز </a:t>
            </a:r>
            <a:r>
              <a:rPr lang="fa-IR" sz="2400" b="1" kern="10" dirty="0">
                <a:ln w="9525">
                  <a:round/>
                  <a:headEnd/>
                  <a:tailEnd/>
                </a:ln>
                <a:solidFill>
                  <a:srgbClr val="C00000"/>
                </a:solidFill>
                <a:latin typeface="Arial"/>
                <a:cs typeface="Arial"/>
              </a:rPr>
              <a:t>بسازيم</a:t>
            </a:r>
          </a:p>
          <a:p>
            <a:endParaRPr lang="fa-IR" sz="2400" b="1" kern="10" dirty="0">
              <a:ln w="9525">
                <a:round/>
                <a:headEnd/>
                <a:tailEnd/>
              </a:ln>
              <a:solidFill>
                <a:srgbClr val="C00000"/>
              </a:solidFill>
              <a:latin typeface="Arial"/>
              <a:cs typeface="Arial"/>
            </a:endParaRPr>
          </a:p>
          <a:p>
            <a:endParaRPr lang="en-US" dirty="0"/>
          </a:p>
        </p:txBody>
      </p:sp>
      <p:pic>
        <p:nvPicPr>
          <p:cNvPr id="4" name="Picture 2" descr="C:\Documents and Settings\mahmoudi\My Documents\12723084776a5ba2720ab5.jpg">
            <a:extLst>
              <a:ext uri="{FF2B5EF4-FFF2-40B4-BE49-F238E27FC236}">
                <a16:creationId xmlns:a16="http://schemas.microsoft.com/office/drawing/2014/main" id="{082399E3-6EE5-4506-6D3F-E9F4078AE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429" y="2232868"/>
            <a:ext cx="5991138" cy="304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41536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1300</TotalTime>
  <Words>543</Words>
  <Application>Microsoft Office PowerPoint</Application>
  <PresentationFormat>Widescreen</PresentationFormat>
  <Paragraphs>44</Paragraphs>
  <Slides>6</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6" baseType="lpstr">
      <vt:lpstr>Arial</vt:lpstr>
      <vt:lpstr>Arial,Bold</vt:lpstr>
      <vt:lpstr>B Titr,Bold</vt:lpstr>
      <vt:lpstr>Calibri,Bold</vt:lpstr>
      <vt:lpstr>Georgia</vt:lpstr>
      <vt:lpstr>Times New Roman</vt:lpstr>
      <vt:lpstr>Tw Cen MT</vt:lpstr>
      <vt:lpstr>Wingdings 2</vt:lpstr>
      <vt:lpstr>Droplet</vt:lpstr>
      <vt:lpstr>Acrobat Document</vt:lpstr>
      <vt:lpstr>PowerPoint Presentation</vt:lpstr>
      <vt:lpstr>محاسبه نحوه درصد پوشش واكسيناسيون:</vt:lpstr>
      <vt:lpstr>افت واکسنها  ( واکسینه نشده ها ) </vt:lpstr>
      <vt:lpstr>پایش ایمنسازی :</vt:lpstr>
      <vt:lpstr>عواملی که سبب کاهش در صد پوشش ایمنسازی به کمتر از 100% می گردد:</vt:lpstr>
      <vt:lpstr>با تشكر از توجه شما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بیماریهای قابل پیشگیری باواکسن</dc:title>
  <dc:creator>azizisarma</dc:creator>
  <cp:lastModifiedBy>Khazizi</cp:lastModifiedBy>
  <cp:revision>356</cp:revision>
  <dcterms:created xsi:type="dcterms:W3CDTF">2022-11-19T07:06:29Z</dcterms:created>
  <dcterms:modified xsi:type="dcterms:W3CDTF">2025-06-24T03:54:14Z</dcterms:modified>
</cp:coreProperties>
</file>